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5"/>
  </p:notesMasterIdLst>
  <p:handoutMasterIdLst>
    <p:handoutMasterId r:id="rId186"/>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479" r:id="rId32"/>
    <p:sldId id="480" r:id="rId33"/>
    <p:sldId id="373" r:id="rId34"/>
    <p:sldId id="392" r:id="rId35"/>
    <p:sldId id="374" r:id="rId36"/>
    <p:sldId id="390" r:id="rId37"/>
    <p:sldId id="393" r:id="rId38"/>
    <p:sldId id="391" r:id="rId39"/>
    <p:sldId id="394" r:id="rId40"/>
    <p:sldId id="375" r:id="rId41"/>
    <p:sldId id="376" r:id="rId42"/>
    <p:sldId id="368" r:id="rId43"/>
    <p:sldId id="404" r:id="rId44"/>
    <p:sldId id="399" r:id="rId45"/>
    <p:sldId id="473" r:id="rId46"/>
    <p:sldId id="474" r:id="rId47"/>
    <p:sldId id="475" r:id="rId48"/>
    <p:sldId id="478" r:id="rId49"/>
    <p:sldId id="400" r:id="rId50"/>
    <p:sldId id="411" r:id="rId51"/>
    <p:sldId id="481" r:id="rId52"/>
    <p:sldId id="482" r:id="rId53"/>
    <p:sldId id="483" r:id="rId54"/>
    <p:sldId id="468" r:id="rId55"/>
    <p:sldId id="485" r:id="rId56"/>
    <p:sldId id="486" r:id="rId57"/>
    <p:sldId id="487" r:id="rId58"/>
    <p:sldId id="488" r:id="rId59"/>
    <p:sldId id="412" r:id="rId60"/>
    <p:sldId id="484" r:id="rId61"/>
    <p:sldId id="489" r:id="rId62"/>
    <p:sldId id="413" r:id="rId63"/>
    <p:sldId id="490" r:id="rId64"/>
    <p:sldId id="491" r:id="rId65"/>
    <p:sldId id="492" r:id="rId66"/>
    <p:sldId id="401" r:id="rId67"/>
    <p:sldId id="410" r:id="rId68"/>
    <p:sldId id="402" r:id="rId69"/>
    <p:sldId id="406" r:id="rId70"/>
    <p:sldId id="407" r:id="rId71"/>
    <p:sldId id="408" r:id="rId72"/>
    <p:sldId id="409" r:id="rId73"/>
    <p:sldId id="403" r:id="rId74"/>
    <p:sldId id="414" r:id="rId75"/>
    <p:sldId id="369" r:id="rId76"/>
    <p:sldId id="420" r:id="rId77"/>
    <p:sldId id="415" r:id="rId78"/>
    <p:sldId id="421" r:id="rId79"/>
    <p:sldId id="493" r:id="rId80"/>
    <p:sldId id="505" r:id="rId81"/>
    <p:sldId id="536" r:id="rId82"/>
    <p:sldId id="537" r:id="rId83"/>
    <p:sldId id="538" r:id="rId84"/>
    <p:sldId id="416" r:id="rId85"/>
    <p:sldId id="422" r:id="rId86"/>
    <p:sldId id="495" r:id="rId87"/>
    <p:sldId id="496" r:id="rId88"/>
    <p:sldId id="498" r:id="rId89"/>
    <p:sldId id="497" r:id="rId90"/>
    <p:sldId id="499" r:id="rId91"/>
    <p:sldId id="500" r:id="rId92"/>
    <p:sldId id="501" r:id="rId93"/>
    <p:sldId id="423" r:id="rId94"/>
    <p:sldId id="502" r:id="rId95"/>
    <p:sldId id="424" r:id="rId96"/>
    <p:sldId id="503" r:id="rId97"/>
    <p:sldId id="504" r:id="rId98"/>
    <p:sldId id="417" r:id="rId99"/>
    <p:sldId id="425" r:id="rId100"/>
    <p:sldId id="418" r:id="rId101"/>
    <p:sldId id="426" r:id="rId102"/>
    <p:sldId id="427" r:id="rId103"/>
    <p:sldId id="428" r:id="rId104"/>
    <p:sldId id="429" r:id="rId105"/>
    <p:sldId id="419" r:id="rId106"/>
    <p:sldId id="396" r:id="rId107"/>
    <p:sldId id="435" r:id="rId108"/>
    <p:sldId id="463" r:id="rId109"/>
    <p:sldId id="436" r:id="rId110"/>
    <p:sldId id="539" r:id="rId111"/>
    <p:sldId id="540" r:id="rId112"/>
    <p:sldId id="541" r:id="rId113"/>
    <p:sldId id="464" r:id="rId114"/>
    <p:sldId id="476" r:id="rId115"/>
    <p:sldId id="437" r:id="rId116"/>
    <p:sldId id="458" r:id="rId117"/>
    <p:sldId id="515" r:id="rId118"/>
    <p:sldId id="516" r:id="rId119"/>
    <p:sldId id="517" r:id="rId120"/>
    <p:sldId id="509" r:id="rId121"/>
    <p:sldId id="506" r:id="rId122"/>
    <p:sldId id="508" r:id="rId123"/>
    <p:sldId id="507" r:id="rId124"/>
    <p:sldId id="466" r:id="rId125"/>
    <p:sldId id="510" r:id="rId126"/>
    <p:sldId id="511" r:id="rId127"/>
    <p:sldId id="467" r:id="rId128"/>
    <p:sldId id="512" r:id="rId129"/>
    <p:sldId id="513" r:id="rId130"/>
    <p:sldId id="514" r:id="rId131"/>
    <p:sldId id="438" r:id="rId132"/>
    <p:sldId id="459" r:id="rId133"/>
    <p:sldId id="439" r:id="rId134"/>
    <p:sldId id="460" r:id="rId135"/>
    <p:sldId id="440" r:id="rId136"/>
    <p:sldId id="441" r:id="rId137"/>
    <p:sldId id="370" r:id="rId138"/>
    <p:sldId id="448" r:id="rId139"/>
    <p:sldId id="430" r:id="rId140"/>
    <p:sldId id="449" r:id="rId141"/>
    <p:sldId id="543" r:id="rId142"/>
    <p:sldId id="544" r:id="rId143"/>
    <p:sldId id="542" r:id="rId144"/>
    <p:sldId id="431" r:id="rId145"/>
    <p:sldId id="457" r:id="rId146"/>
    <p:sldId id="518" r:id="rId147"/>
    <p:sldId id="519" r:id="rId148"/>
    <p:sldId id="520" r:id="rId149"/>
    <p:sldId id="521" r:id="rId150"/>
    <p:sldId id="522" r:id="rId151"/>
    <p:sldId id="432" r:id="rId152"/>
    <p:sldId id="462" r:id="rId153"/>
    <p:sldId id="433" r:id="rId154"/>
    <p:sldId id="461" r:id="rId155"/>
    <p:sldId id="434" r:id="rId156"/>
    <p:sldId id="397" r:id="rId157"/>
    <p:sldId id="442" r:id="rId158"/>
    <p:sldId id="450" r:id="rId159"/>
    <p:sldId id="443" r:id="rId160"/>
    <p:sldId id="451" r:id="rId161"/>
    <p:sldId id="444" r:id="rId162"/>
    <p:sldId id="452" r:id="rId163"/>
    <p:sldId id="454" r:id="rId164"/>
    <p:sldId id="523" r:id="rId165"/>
    <p:sldId id="524" r:id="rId166"/>
    <p:sldId id="525" r:id="rId167"/>
    <p:sldId id="526" r:id="rId168"/>
    <p:sldId id="528" r:id="rId169"/>
    <p:sldId id="527" r:id="rId170"/>
    <p:sldId id="529" r:id="rId171"/>
    <p:sldId id="530" r:id="rId172"/>
    <p:sldId id="531" r:id="rId173"/>
    <p:sldId id="532" r:id="rId174"/>
    <p:sldId id="453" r:id="rId175"/>
    <p:sldId id="533" r:id="rId176"/>
    <p:sldId id="534" r:id="rId177"/>
    <p:sldId id="535" r:id="rId178"/>
    <p:sldId id="445" r:id="rId179"/>
    <p:sldId id="455" r:id="rId180"/>
    <p:sldId id="446" r:id="rId181"/>
    <p:sldId id="456" r:id="rId182"/>
    <p:sldId id="447" r:id="rId183"/>
    <p:sldId id="398" r:id="rId184"/>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4" autoAdjust="0"/>
    <p:restoredTop sz="76758" autoAdjust="0"/>
  </p:normalViewPr>
  <p:slideViewPr>
    <p:cSldViewPr snapToGrid="0">
      <p:cViewPr>
        <p:scale>
          <a:sx n="105" d="100"/>
          <a:sy n="105" d="100"/>
        </p:scale>
        <p:origin x="-1048" y="56"/>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notesMaster" Target="notesMasters/notesMaster1.xml"/><Relationship Id="rId186" Type="http://schemas.openxmlformats.org/officeDocument/2006/relationships/handoutMaster" Target="handoutMasters/handoutMaster1.xml"/><Relationship Id="rId187" Type="http://schemas.openxmlformats.org/officeDocument/2006/relationships/printerSettings" Target="printerSettings/printerSettings1.bin"/><Relationship Id="rId188" Type="http://schemas.openxmlformats.org/officeDocument/2006/relationships/presProps" Target="presProps.xml"/><Relationship Id="rId189" Type="http://schemas.openxmlformats.org/officeDocument/2006/relationships/viewProps" Target="viewProps.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theme" Target="theme/theme1.xml"/><Relationship Id="rId191"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7/10/16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7/10/16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xmlns:p14="http://schemas.microsoft.com/office/powerpoint/2010/mai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xmlns:p14="http://schemas.microsoft.com/office/powerpoint/2010/mai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xmlns:p14="http://schemas.microsoft.com/office/powerpoint/2010/mai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smtClean="0"/>
              <a:t>.</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xmlns:p14="http://schemas.microsoft.com/office/powerpoint/2010/mai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xmlns:p14="http://schemas.microsoft.com/office/powerpoint/2010/mai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xmlns:p14="http://schemas.microsoft.com/office/powerpoint/2010/mai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a:t>
            </a:r>
            <a:r>
              <a:rPr lang="en-US" dirty="0" smtClean="0"/>
              <a:t>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xmlns:p14="http://schemas.microsoft.com/office/powerpoint/2010/mai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xmlns:p14="http://schemas.microsoft.com/office/powerpoint/2010/mai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a:t>
            </a:r>
            <a:r>
              <a:rPr lang="en-US" dirty="0" smtClean="0"/>
              <a:t>cookbook with 100% coverage</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endParaRPr lang="en-US" b="1" dirty="0" smtClean="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endParaRPr lang="en-US" b="1" dirty="0" smtClean="0"/>
          </a:p>
        </p:txBody>
      </p:sp>
    </p:spTree>
    <p:extLst>
      <p:ext uri="{BB962C8B-B14F-4D97-AF65-F5344CB8AC3E}">
        <p14:creationId xmlns:p14="http://schemas.microsoft.com/office/powerpoint/2010/main" val="2913159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xmlns:p14="http://schemas.microsoft.com/office/powerpoint/2010/mai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xmlns:p14="http://schemas.microsoft.com/office/powerpoint/2010/mai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xmlns:p14="http://schemas.microsoft.com/office/powerpoint/2010/mai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xmlns:p14="http://schemas.microsoft.com/office/powerpoint/2010/mai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Exploring the Data Bag Details</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2287175271"/>
      </p:ext>
    </p:extLst>
  </p:cSld>
  <p:clrMapOvr>
    <a:masterClrMapping/>
  </p:clrMapOvr>
  <p:transition xmlns:p14="http://schemas.microsoft.com/office/powerpoint/2010/mai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a:t>
            </a:r>
            <a:r>
              <a:rPr lang="en-US" dirty="0" smtClean="0"/>
              <a:t>failures</a:t>
            </a:r>
          </a:p>
          <a:p>
            <a:pPr>
              <a:lnSpc>
                <a:spcPct val="120000"/>
              </a:lnSpc>
            </a:pPr>
            <a:r>
              <a:rPr lang="en-US" dirty="0" smtClean="0"/>
              <a:t>Update </a:t>
            </a:r>
            <a:r>
              <a:rPr lang="en-US" dirty="0" smtClean="0"/>
              <a:t>the test suite to stub the search </a:t>
            </a:r>
            <a:r>
              <a:rPr lang="en-US" dirty="0" smtClean="0"/>
              <a:t>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a:t>
            </a:r>
            <a:r>
              <a:rPr lang="en-US" dirty="0" smtClean="0"/>
              <a:t>maintain.</a:t>
            </a:r>
          </a:p>
          <a:p>
            <a:endParaRPr lang="en-US" dirty="0"/>
          </a:p>
          <a:p>
            <a:r>
              <a:rPr lang="en-US" dirty="0" smtClean="0"/>
              <a:t>This </a:t>
            </a:r>
            <a:r>
              <a:rPr lang="en-US" dirty="0" smtClean="0"/>
              <a:t>will ultimately make it more difficult to make changes to the cookbook as you will often times fight with the specifications more often than writing the code that will deliver value to the goals of our organization</a:t>
            </a:r>
            <a:r>
              <a:rPr lang="en-US" dirty="0" smtClean="0"/>
              <a:t>.</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a:t>
            </a:r>
            <a:r>
              <a:rPr lang="en-US" dirty="0" smtClean="0"/>
              <a:t>to to test all of the code paths one would need to generate a lot more recipes. This is because the Ark cookbook relies on some </a:t>
            </a:r>
            <a:r>
              <a:rPr lang="en-US" dirty="0" smtClean="0"/>
              <a:t>complex </a:t>
            </a:r>
            <a:r>
              <a:rPr lang="en-US" dirty="0" smtClean="0"/>
              <a:t>helper </a:t>
            </a:r>
            <a:r>
              <a:rPr lang="en-US" dirty="0" smtClean="0"/>
              <a:t>methods</a:t>
            </a:r>
          </a:p>
          <a:p>
            <a:endParaRPr lang="en-US" dirty="0"/>
          </a:p>
          <a:p>
            <a:r>
              <a:rPr lang="en-US" dirty="0" smtClean="0"/>
              <a:t>Instead of testing each </a:t>
            </a:r>
            <a:r>
              <a:rPr lang="en-US" dirty="0" smtClean="0"/>
              <a:t>path through the code at the recipe level we can isolate the helper and test it with a large set of inputs. </a:t>
            </a:r>
            <a:r>
              <a:rPr lang="en-US" dirty="0" smtClean="0"/>
              <a:t>Testing </a:t>
            </a:r>
            <a:r>
              <a:rPr lang="en-US" dirty="0" smtClean="0"/>
              <a:t>them in isolation will allow better coverage at the boundaries and </a:t>
            </a:r>
            <a:r>
              <a:rPr lang="en-US" dirty="0" smtClean="0"/>
              <a:t>delivers </a:t>
            </a:r>
            <a:r>
              <a:rPr lang="en-US" dirty="0" smtClean="0"/>
              <a:t>results faster</a:t>
            </a:r>
            <a:r>
              <a:rPr lang="en-US" dirty="0" smtClean="0"/>
              <a:t>.</a:t>
            </a:r>
          </a:p>
          <a:p>
            <a:endParaRPr lang="en-US" dirty="0"/>
          </a:p>
          <a:p>
            <a:r>
              <a:rPr lang="en-US" b="1" dirty="0"/>
              <a:t>Adventurers your </a:t>
            </a:r>
            <a:r>
              <a:rPr lang="en-US" b="1" dirty="0" smtClean="0"/>
              <a:t>goal is to test a single </a:t>
            </a:r>
            <a:r>
              <a:rPr lang="en-US" b="1" smtClean="0"/>
              <a:t>helper method!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of the constitution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WhiteMan</a:t>
            </a:r>
            <a:endParaRPr lang="en-US" dirty="0" smtClean="0"/>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WhiteMan.new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476908445"/>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black 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BlackMan</a:t>
            </a:r>
            <a:endParaRPr lang="en-US" dirty="0" smtClean="0"/>
          </a:p>
          <a:p>
            <a:r>
              <a:rPr lang="en-US" dirty="0"/>
              <a:t> </a:t>
            </a:r>
            <a:r>
              <a:rPr lang="en-US" dirty="0" smtClean="0"/>
              <a:t> include Rights</a:t>
            </a:r>
          </a:p>
          <a:p>
            <a:r>
              <a:rPr lang="en-US" dirty="0" smtClean="0"/>
              <a:t>end</a:t>
            </a:r>
          </a:p>
          <a:p>
            <a:endParaRPr lang="en-US" dirty="0"/>
          </a:p>
          <a:p>
            <a:r>
              <a:rPr lang="en-US" dirty="0"/>
              <a:t>person = </a:t>
            </a:r>
            <a:r>
              <a:rPr lang="en-US" dirty="0" err="1" smtClean="0"/>
              <a:t>BlackMan.new</a:t>
            </a:r>
            <a:endParaRPr lang="en-US" dirty="0"/>
          </a:p>
          <a:p>
            <a:r>
              <a:rPr lang="en-US" dirty="0" err="1"/>
              <a:t>person.vote</a:t>
            </a:r>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1105083700"/>
      </p:ext>
    </p:extLst>
  </p:cSld>
  <p:clrMapOvr>
    <a:masterClrMapping/>
  </p:clrMapOvr>
  <p:transition xmlns:p14="http://schemas.microsoft.com/office/powerpoint/2010/mai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women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Woman</a:t>
            </a:r>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Woman.new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3353046338"/>
      </p:ext>
    </p:extLst>
  </p:cSld>
  <p:clrMapOvr>
    <a:masterClrMapping/>
  </p:clrMapOvr>
  <p:transition xmlns:p14="http://schemas.microsoft.com/office/powerpoint/2010/mai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xmlns:p14="http://schemas.microsoft.com/office/powerpoint/2010/mai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xmlns:p14="http://schemas.microsoft.com/office/powerpoint/2010/mai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xmlns:p14="http://schemas.microsoft.com/office/powerpoint/2010/mai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3456171323"/>
      </p:ext>
    </p:extLst>
  </p:cSld>
  <p:clrMapOvr>
    <a:masterClrMapping/>
  </p:clrMapOvr>
  <p:transition xmlns:p14="http://schemas.microsoft.com/office/powerpoint/2010/mai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3718701164"/>
      </p:ext>
    </p:extLst>
  </p:cSld>
  <p:clrMapOvr>
    <a:masterClrMapping/>
  </p:clrMapOvr>
  <p:transition xmlns:p14="http://schemas.microsoft.com/office/powerpoint/2010/mai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4241530185"/>
      </p:ext>
    </p:extLst>
  </p:cSld>
  <p:clrMapOvr>
    <a:masterClrMapping/>
  </p:clrMapOvr>
  <p:transition xmlns:p14="http://schemas.microsoft.com/office/powerpoint/2010/mai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2018525411"/>
      </p:ext>
    </p:extLst>
  </p:cSld>
  <p:clrMapOvr>
    <a:masterClrMapping/>
  </p:clrMapOvr>
  <p:transition xmlns:p14="http://schemas.microsoft.com/office/powerpoint/2010/mai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a:t>
            </a:r>
            <a:r>
              <a:rPr lang="en-US" dirty="0" smtClean="0"/>
              <a:t>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1401786035"/>
      </p:ext>
    </p:extLst>
  </p:cSld>
  <p:clrMapOvr>
    <a:masterClrMapping/>
  </p:clrMapOvr>
  <p:transition xmlns:p14="http://schemas.microsoft.com/office/powerpoint/2010/mai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2040421435"/>
      </p:ext>
    </p:extLst>
  </p:cSld>
  <p:clrMapOvr>
    <a:masterClrMapping/>
  </p:clrMapOvr>
  <p:transition xmlns:p14="http://schemas.microsoft.com/office/powerpoint/2010/mai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Tree>
    <p:extLst>
      <p:ext uri="{BB962C8B-B14F-4D97-AF65-F5344CB8AC3E}">
        <p14:creationId xmlns:p14="http://schemas.microsoft.com/office/powerpoint/2010/main" val="1949054074"/>
      </p:ext>
    </p:extLst>
  </p:cSld>
  <p:clrMapOvr>
    <a:masterClrMapping/>
  </p:clrMapOvr>
  <p:transition xmlns:p14="http://schemas.microsoft.com/office/powerpoint/2010/mai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r>
              <a:rPr lang="en-US" smtClean="0"/>
              <a:t>`</a:t>
            </a:r>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7" name="Right Bracket 6"/>
          <p:cNvSpPr/>
          <p:nvPr/>
        </p:nvSpPr>
        <p:spPr>
          <a:xfrm>
            <a:off x="11708190" y="2334381"/>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1703351" y="5764587"/>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1708190" y="176590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1703352" y="524449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561818710"/>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xmlns:p14="http://schemas.microsoft.com/office/powerpoint/2010/mai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smtClean="0"/>
              <a:t>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smtClean="0"/>
              <a:t>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endParaRPr lang="en-US" dirty="0"/>
          </a:p>
          <a:p>
            <a:r>
              <a:rPr lang="en-US" dirty="0" smtClean="0"/>
              <a:t>    </a:t>
            </a:r>
            <a:r>
              <a:rPr lang="en-US" dirty="0" err="1" smtClean="0"/>
              <a:t>def</a:t>
            </a:r>
            <a:r>
              <a:rPr lang="en-US" dirty="0" smtClean="0"/>
              <a:t> attribute(name)</a:t>
            </a:r>
          </a:p>
          <a:p>
            <a:r>
              <a:rPr lang="en-US" dirty="0" smtClean="0"/>
              <a:t>      node[</a:t>
            </a:r>
            <a:r>
              <a:rPr lang="en-US" dirty="0" err="1" smtClean="0"/>
              <a:t>described_cookbook</a:t>
            </a:r>
            <a:r>
              <a:rPr lang="en-US" dirty="0" smtClean="0"/>
              <a:t>][name]</a:t>
            </a:r>
          </a:p>
          <a:p>
            <a:r>
              <a:rPr lang="en-US" dirty="0"/>
              <a:t> </a:t>
            </a:r>
            <a:r>
              <a:rPr lang="en-US" dirty="0" smtClean="0"/>
              <a:t>   end    </a:t>
            </a:r>
          </a:p>
          <a:p>
            <a:r>
              <a:rPr lang="en-US" dirty="0"/>
              <a:t> </a:t>
            </a:r>
            <a:r>
              <a:rPr lang="en-US" dirty="0" smtClean="0"/>
              <a:t>   it </a:t>
            </a:r>
            <a:r>
              <a:rPr lang="en-US" dirty="0"/>
              <a:t>"apache mirror" do</a:t>
            </a:r>
          </a:p>
          <a:p>
            <a:r>
              <a:rPr lang="en-US" dirty="0" smtClean="0"/>
              <a:t>      expect</a:t>
            </a:r>
            <a:r>
              <a:rPr lang="en-US" dirty="0"/>
              <a:t>(</a:t>
            </a:r>
            <a:r>
              <a:rPr lang="en-US" dirty="0" smtClean="0"/>
              <a:t>attribute('</a:t>
            </a:r>
            <a:r>
              <a:rPr lang="en-US" dirty="0" err="1" smtClean="0"/>
              <a:t>apache_mirror</a:t>
            </a:r>
            <a:r>
              <a:rPr lang="en-US" dirty="0" smtClean="0"/>
              <a:t>')).</a:t>
            </a:r>
            <a:r>
              <a:rPr lang="en-US" dirty="0"/>
              <a:t>to </a:t>
            </a:r>
            <a:r>
              <a:rPr lang="en-US" dirty="0" err="1"/>
              <a:t>eq</a:t>
            </a:r>
            <a:r>
              <a:rPr lang="en-US" dirty="0"/>
              <a:t> "http://</a:t>
            </a:r>
            <a:r>
              <a:rPr lang="en-US" dirty="0" err="1" smtClean="0"/>
              <a:t>apache.mirr</a:t>
            </a:r>
            <a:r>
              <a:rPr lang="en-US" dirty="0" smtClean="0"/>
              <a:t>...</a:t>
            </a:r>
            <a:r>
              <a:rPr lang="en-US" dirty="0" err="1" smtClean="0"/>
              <a:t>.net</a:t>
            </a:r>
            <a:r>
              <a:rPr lang="en-US" dirty="0"/>
              <a:t>"</a:t>
            </a:r>
          </a:p>
          <a:p>
            <a:r>
              <a:rPr lang="en-US" dirty="0"/>
              <a:t>    end</a:t>
            </a:r>
          </a:p>
          <a:p>
            <a:endParaRPr lang="en-US" dirty="0"/>
          </a:p>
          <a:p>
            <a:r>
              <a:rPr lang="en-US" dirty="0"/>
              <a:t>    it "prefix root" do</a:t>
            </a:r>
          </a:p>
          <a:p>
            <a:r>
              <a:rPr lang="en-US" dirty="0" smtClean="0"/>
              <a:t>      expect</a:t>
            </a:r>
            <a:r>
              <a:rPr lang="en-US" dirty="0"/>
              <a:t>(</a:t>
            </a:r>
            <a:r>
              <a:rPr lang="en-US" dirty="0" smtClean="0"/>
              <a:t>attribute('</a:t>
            </a:r>
            <a:r>
              <a:rPr lang="en-US" dirty="0" err="1" smtClean="0"/>
              <a:t>prefix_root</a:t>
            </a:r>
            <a:r>
              <a:rPr lang="en-US" dirty="0" smtClean="0"/>
              <a:t>'))</a:t>
            </a:r>
            <a:r>
              <a:rPr lang="en-US" dirty="0"/>
              <a:t>.to </a:t>
            </a:r>
            <a:r>
              <a:rPr lang="en-US" dirty="0" err="1"/>
              <a:t>eq</a:t>
            </a:r>
            <a:r>
              <a:rPr lang="en-US" dirty="0"/>
              <a:t> "/</a:t>
            </a:r>
            <a:r>
              <a:rPr lang="en-US" dirty="0" err="1"/>
              <a:t>usr</a:t>
            </a:r>
            <a:r>
              <a:rPr lang="en-US" dirty="0"/>
              <a:t>/local"</a:t>
            </a:r>
          </a:p>
          <a:p>
            <a:r>
              <a:rPr lang="en-US"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xmlns:p14="http://schemas.microsoft.com/office/powerpoint/2010/mai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a:t>
            </a:r>
            <a:r>
              <a:rPr lang="en-US" dirty="0" smtClean="0"/>
              <a:t>learn how to use the Ark one must employ it. But instead of simply unleashing it we should write a test to ensure it can do what we want it to do ... which is build an application from source</a:t>
            </a:r>
            <a:r>
              <a:rPr lang="en-US" dirty="0" smtClean="0"/>
              <a:t>.</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endParaRPr lang="en-US"/>
          </a:p>
        </p:txBody>
      </p:sp>
    </p:spTree>
    <p:extLst>
      <p:ext uri="{BB962C8B-B14F-4D97-AF65-F5344CB8AC3E}">
        <p14:creationId xmlns:p14="http://schemas.microsoft.com/office/powerpoint/2010/main" val="3241366346"/>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endParaRPr lang="en-US" dirty="0"/>
          </a:p>
        </p:txBody>
      </p:sp>
    </p:spTree>
    <p:extLst>
      <p:ext uri="{BB962C8B-B14F-4D97-AF65-F5344CB8AC3E}">
        <p14:creationId xmlns:p14="http://schemas.microsoft.com/office/powerpoint/2010/main" val="2825841652"/>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endParaRPr lang="en-US"/>
          </a:p>
        </p:txBody>
      </p:sp>
    </p:spTree>
    <p:extLst>
      <p:ext uri="{BB962C8B-B14F-4D97-AF65-F5344CB8AC3E}">
        <p14:creationId xmlns:p14="http://schemas.microsoft.com/office/powerpoint/2010/main" val="2529395097"/>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a:t>
            </a:r>
            <a:r>
              <a:rPr lang="en-US" dirty="0" smtClean="0"/>
              <a:t>learn how to use the Ark one must employ it. But instead of simply unleashing it we should write a test to ensure it can do what we want it to do ... which is build an application from source</a:t>
            </a:r>
            <a:r>
              <a:rPr lang="en-US" dirty="0" smtClean="0"/>
              <a:t>.</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231125119"/>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348445292"/>
      </p:ext>
    </p:extLst>
  </p:cSld>
  <p:clrMapOvr>
    <a:masterClrMapping/>
  </p:clrMapOvr>
  <p:transition xmlns:p14="http://schemas.microsoft.com/office/powerpoint/2010/mai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a:t>
            </a:r>
            <a:r>
              <a:rPr lang="en-US" dirty="0" smtClean="0"/>
              <a:t>passes with 100% coverage </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21082</TotalTime>
  <Words>9682</Words>
  <Application>Microsoft Macintosh PowerPoint</Application>
  <PresentationFormat>Custom</PresentationFormat>
  <Paragraphs>1480</Paragraphs>
  <Slides>178</Slides>
  <Notes>50</Notes>
  <HiddenSlides>1</HiddenSlides>
  <MMClips>0</MMClips>
  <ScaleCrop>false</ScaleCrop>
  <HeadingPairs>
    <vt:vector size="4" baseType="variant">
      <vt:variant>
        <vt:lpstr>Theme</vt:lpstr>
      </vt:variant>
      <vt:variant>
        <vt:i4>2</vt:i4>
      </vt:variant>
      <vt:variant>
        <vt:lpstr>Slide Titles</vt:lpstr>
      </vt:variant>
      <vt:variant>
        <vt:i4>178</vt:i4>
      </vt:variant>
    </vt:vector>
  </HeadingPairs>
  <TitlesOfParts>
    <vt:vector size="180"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Exploring the Data Bag Details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Everything Through Recipes</vt:lpstr>
      <vt:lpstr>Securing the Power of the Ark</vt:lpstr>
      <vt:lpstr>Helper Methods</vt:lpstr>
      <vt:lpstr>Include in a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Stubs and Doubles</vt:lpstr>
      <vt:lpstr>PowerPoint Presentation</vt:lpstr>
      <vt:lpstr>PowerPoint Presentation</vt:lpstr>
      <vt:lpstr>PowerPoint Presentation</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2543</cp:revision>
  <cp:lastPrinted>2016-02-24T01:48:58Z</cp:lastPrinted>
  <dcterms:created xsi:type="dcterms:W3CDTF">2012-09-13T17:36:07Z</dcterms:created>
  <dcterms:modified xsi:type="dcterms:W3CDTF">2016-07-10T21:11:07Z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